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M Sans" charset="1" panose="00000000000000000000"/>
      <p:regular r:id="rId10"/>
    </p:embeddedFont>
    <p:embeddedFont>
      <p:font typeface="DM Sans Bold" charset="1" panose="00000000000000000000"/>
      <p:regular r:id="rId11"/>
    </p:embeddedFont>
    <p:embeddedFont>
      <p:font typeface="DM Sans Italics" charset="1" panose="00000000000000000000"/>
      <p:regular r:id="rId12"/>
    </p:embeddedFont>
    <p:embeddedFont>
      <p:font typeface="DM Sans Bold Italics" charset="1" panose="00000000000000000000"/>
      <p:regular r:id="rId13"/>
    </p:embeddedFont>
    <p:embeddedFont>
      <p:font typeface="DM Serif Display" charset="1" panose="00000000000000000000"/>
      <p:regular r:id="rId14"/>
    </p:embeddedFont>
    <p:embeddedFont>
      <p:font typeface="DM Serif Display Italics" charset="1" panose="00000000000000000000"/>
      <p:regular r:id="rId15"/>
    </p:embeddedFont>
    <p:embeddedFont>
      <p:font typeface="Open Sauce" charset="1" panose="00000500000000000000"/>
      <p:regular r:id="rId16"/>
    </p:embeddedFont>
    <p:embeddedFont>
      <p:font typeface="Open Sauce Bold" charset="1" panose="00000800000000000000"/>
      <p:regular r:id="rId17"/>
    </p:embeddedFont>
    <p:embeddedFont>
      <p:font typeface="Open Sauce Italics" charset="1" panose="00000500000000000000"/>
      <p:regular r:id="rId18"/>
    </p:embeddedFont>
    <p:embeddedFont>
      <p:font typeface="Open Sauce Bold Italics" charset="1" panose="00000800000000000000"/>
      <p:regular r:id="rId19"/>
    </p:embeddedFont>
    <p:embeddedFont>
      <p:font typeface="Open Sauce Light" charset="1" panose="00000400000000000000"/>
      <p:regular r:id="rId20"/>
    </p:embeddedFont>
    <p:embeddedFont>
      <p:font typeface="Open Sauce Light Italics" charset="1" panose="00000400000000000000"/>
      <p:regular r:id="rId21"/>
    </p:embeddedFont>
    <p:embeddedFont>
      <p:font typeface="Open Sauce Medium" charset="1" panose="00000600000000000000"/>
      <p:regular r:id="rId22"/>
    </p:embeddedFont>
    <p:embeddedFont>
      <p:font typeface="Open Sauce Medium Italics" charset="1" panose="00000600000000000000"/>
      <p:regular r:id="rId23"/>
    </p:embeddedFont>
    <p:embeddedFont>
      <p:font typeface="Open Sauce Semi-Bold" charset="1" panose="00000700000000000000"/>
      <p:regular r:id="rId24"/>
    </p:embeddedFont>
    <p:embeddedFont>
      <p:font typeface="Open Sauce Semi-Bold Italics" charset="1" panose="00000700000000000000"/>
      <p:regular r:id="rId25"/>
    </p:embeddedFont>
    <p:embeddedFont>
      <p:font typeface="Open Sauce Heavy" charset="1" panose="00000A00000000000000"/>
      <p:regular r:id="rId26"/>
    </p:embeddedFont>
    <p:embeddedFont>
      <p:font typeface="Open Sauce Heavy Italics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40" Target="slides/slide13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25972"/>
            <a:ext cx="12085487" cy="10261028"/>
          </a:xfrm>
          <a:custGeom>
            <a:avLst/>
            <a:gdLst/>
            <a:ahLst/>
            <a:cxnLst/>
            <a:rect r="r" b="b" t="t" l="l"/>
            <a:pathLst>
              <a:path h="10261028" w="12085487">
                <a:moveTo>
                  <a:pt x="0" y="0"/>
                </a:moveTo>
                <a:lnTo>
                  <a:pt x="12085487" y="0"/>
                </a:lnTo>
                <a:lnTo>
                  <a:pt x="12085487" y="10261028"/>
                </a:lnTo>
                <a:lnTo>
                  <a:pt x="0" y="102610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606" t="0" r="-59497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125780" y="3368569"/>
            <a:ext cx="8048848" cy="2371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08"/>
              </a:lnSpc>
            </a:pPr>
            <a:r>
              <a:rPr lang="en-US" sz="7756">
                <a:solidFill>
                  <a:srgbClr val="FF3131"/>
                </a:solidFill>
                <a:latin typeface="DM Serif Display"/>
              </a:rPr>
              <a:t>STRANGER THINGS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2426746"/>
            <a:ext cx="12451566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DM Sans"/>
              </a:rPr>
              <a:t>SQL CHALLENGE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924421" y="6257230"/>
            <a:ext cx="12451566" cy="121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100E14"/>
                </a:solidFill>
                <a:latin typeface="DM Serif Display"/>
              </a:rPr>
              <a:t>Prepared By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100E14"/>
                </a:solidFill>
                <a:latin typeface="DM Serif Display"/>
              </a:rPr>
              <a:t>Dhananjay Nimje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083659" y="3434446"/>
            <a:ext cx="6297956" cy="2870063"/>
          </a:xfrm>
          <a:custGeom>
            <a:avLst/>
            <a:gdLst/>
            <a:ahLst/>
            <a:cxnLst/>
            <a:rect r="r" b="b" t="t" l="l"/>
            <a:pathLst>
              <a:path h="2870063" w="6297956">
                <a:moveTo>
                  <a:pt x="0" y="0"/>
                </a:moveTo>
                <a:lnTo>
                  <a:pt x="6297956" y="0"/>
                </a:lnTo>
                <a:lnTo>
                  <a:pt x="6297956" y="2870063"/>
                </a:lnTo>
                <a:lnTo>
                  <a:pt x="0" y="28700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3301" t="-596002" r="-570766" b="-28366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0498" y="817287"/>
            <a:ext cx="16608802" cy="1209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u="sng">
                <a:solidFill>
                  <a:srgbClr val="100E14"/>
                </a:solidFill>
                <a:latin typeface="DM Serif Display"/>
              </a:rPr>
              <a:t>Find the top 3 oldest characters?</a:t>
            </a:r>
          </a:p>
          <a:p>
            <a:pPr algn="ctr" marL="0" indent="0" lvl="0">
              <a:lnSpc>
                <a:spcPts val="350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2559" y="8517127"/>
            <a:ext cx="13262882" cy="780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00E14"/>
                </a:solidFill>
                <a:latin typeface="DM Serif Display"/>
              </a:rPr>
              <a:t>Prepared by </a:t>
            </a:r>
          </a:p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00E14"/>
                </a:solidFill>
                <a:latin typeface="DM Serif Display"/>
              </a:rPr>
              <a:t>Dhananjay Nimje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498" y="3821727"/>
            <a:ext cx="6844980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SELECT name, age FROM characters</a:t>
            </a:r>
          </a:p>
          <a:p>
            <a:pPr algn="ctr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ORDER BY age DESC</a:t>
            </a:r>
          </a:p>
          <a:p>
            <a:pPr algn="ctr" marL="0" indent="0" lvl="0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LIMIT 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19395" y="2179321"/>
            <a:ext cx="3626485" cy="457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100E14"/>
                </a:solidFill>
                <a:latin typeface="DM Serif Display"/>
              </a:rPr>
              <a:t>OUTPUT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30063" y="4115859"/>
            <a:ext cx="4605149" cy="2359943"/>
          </a:xfrm>
          <a:custGeom>
            <a:avLst/>
            <a:gdLst/>
            <a:ahLst/>
            <a:cxnLst/>
            <a:rect r="r" b="b" t="t" l="l"/>
            <a:pathLst>
              <a:path h="2359943" w="4605149">
                <a:moveTo>
                  <a:pt x="0" y="0"/>
                </a:moveTo>
                <a:lnTo>
                  <a:pt x="4605149" y="0"/>
                </a:lnTo>
                <a:lnTo>
                  <a:pt x="4605149" y="2359942"/>
                </a:lnTo>
                <a:lnTo>
                  <a:pt x="0" y="23599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4050" t="-767802" r="-894727" b="-41448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0498" y="817287"/>
            <a:ext cx="16608802" cy="1209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u="sng">
                <a:solidFill>
                  <a:srgbClr val="100E14"/>
                </a:solidFill>
                <a:latin typeface="DM Serif Display"/>
              </a:rPr>
              <a:t>Find the average age of characters in Hawkins?</a:t>
            </a:r>
          </a:p>
          <a:p>
            <a:pPr algn="ctr" marL="0" indent="0" lvl="0">
              <a:lnSpc>
                <a:spcPts val="350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2559" y="8517127"/>
            <a:ext cx="13262882" cy="780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00E14"/>
                </a:solidFill>
                <a:latin typeface="DM Serif Display"/>
              </a:rPr>
              <a:t>Prepared by </a:t>
            </a:r>
          </a:p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00E14"/>
                </a:solidFill>
                <a:latin typeface="DM Serif Display"/>
              </a:rPr>
              <a:t>Dhananjay Nimje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498" y="4083665"/>
            <a:ext cx="6844980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SELECT AVG(age) AS average_age FROM characters WHERE hometown = 'Hawkins';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19395" y="2842797"/>
            <a:ext cx="3626485" cy="457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100E14"/>
                </a:solidFill>
                <a:latin typeface="DM Serif Display"/>
              </a:rPr>
              <a:t>OUTPUT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76225" y="3299970"/>
            <a:ext cx="5312823" cy="4743025"/>
          </a:xfrm>
          <a:custGeom>
            <a:avLst/>
            <a:gdLst/>
            <a:ahLst/>
            <a:cxnLst/>
            <a:rect r="r" b="b" t="t" l="l"/>
            <a:pathLst>
              <a:path h="4743025" w="5312823">
                <a:moveTo>
                  <a:pt x="0" y="0"/>
                </a:moveTo>
                <a:lnTo>
                  <a:pt x="5312824" y="0"/>
                </a:lnTo>
                <a:lnTo>
                  <a:pt x="5312824" y="4743024"/>
                </a:lnTo>
                <a:lnTo>
                  <a:pt x="0" y="47430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0262" t="-151549" r="-399788" b="-12634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0498" y="817287"/>
            <a:ext cx="16608802" cy="1209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u="sng">
                <a:solidFill>
                  <a:srgbClr val="100E14"/>
                </a:solidFill>
                <a:latin typeface="DM Serif Display"/>
              </a:rPr>
              <a:t>Rank characters by age in descending order?</a:t>
            </a:r>
          </a:p>
          <a:p>
            <a:pPr algn="ctr" marL="0" indent="0" lvl="0">
              <a:lnSpc>
                <a:spcPts val="350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2559" y="8517127"/>
            <a:ext cx="13262882" cy="780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00E14"/>
                </a:solidFill>
                <a:latin typeface="DM Serif Display"/>
              </a:rPr>
              <a:t>Prepared by </a:t>
            </a:r>
          </a:p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00E14"/>
                </a:solidFill>
                <a:latin typeface="DM Serif Display"/>
              </a:rPr>
              <a:t>Dhananjay Nimje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498" y="3821727"/>
            <a:ext cx="6844980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SELECT C.name AS Character_Name, C.age, RANK() OVER(ORDER BY C.age DESC) AS Ranking FROM characters AS C;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19395" y="2434852"/>
            <a:ext cx="3626485" cy="457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100E14"/>
                </a:solidFill>
                <a:latin typeface="DM Serif Display"/>
              </a:rPr>
              <a:t>OUTPUT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04106" y="4605365"/>
            <a:ext cx="12279789" cy="1066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100E14"/>
                </a:solidFill>
                <a:latin typeface="Open Sauce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2601"/>
            <a:ext cx="9144000" cy="10287000"/>
          </a:xfrm>
          <a:custGeom>
            <a:avLst/>
            <a:gdLst/>
            <a:ahLst/>
            <a:cxnLst/>
            <a:rect r="r" b="b" t="t" l="l"/>
            <a:pathLst>
              <a:path h="10287000" w="9144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811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0"/>
            <a:ext cx="9476581" cy="10287000"/>
          </a:xfrm>
          <a:custGeom>
            <a:avLst/>
            <a:gdLst/>
            <a:ahLst/>
            <a:cxnLst/>
            <a:rect r="r" b="b" t="t" l="l"/>
            <a:pathLst>
              <a:path h="10287000" w="9476581">
                <a:moveTo>
                  <a:pt x="0" y="0"/>
                </a:moveTo>
                <a:lnTo>
                  <a:pt x="9476581" y="0"/>
                </a:lnTo>
                <a:lnTo>
                  <a:pt x="947658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5131" t="-6377" r="0" b="-637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85757" y="638175"/>
            <a:ext cx="9460284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000"/>
              </a:lnSpc>
            </a:pPr>
            <a:r>
              <a:rPr lang="en-US" sz="5000" u="sng">
                <a:solidFill>
                  <a:srgbClr val="000000"/>
                </a:solidFill>
                <a:latin typeface="DM Serif Display"/>
              </a:rPr>
              <a:t>ABOUT THE CHALLENGE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3158376"/>
            <a:ext cx="9337613" cy="6535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76"/>
              </a:lnSpc>
            </a:pPr>
            <a:r>
              <a:rPr lang="en-US" sz="3063">
                <a:solidFill>
                  <a:srgbClr val="000000"/>
                </a:solidFill>
                <a:latin typeface="DM Serif Display"/>
              </a:rPr>
              <a:t>   </a:t>
            </a:r>
          </a:p>
          <a:p>
            <a:pPr marL="661414" indent="-330707" lvl="1">
              <a:lnSpc>
                <a:spcPts val="3676"/>
              </a:lnSpc>
              <a:buFont typeface="Arial"/>
              <a:buChar char="•"/>
            </a:pPr>
            <a:r>
              <a:rPr lang="en-US" sz="3063">
                <a:solidFill>
                  <a:srgbClr val="000000"/>
                </a:solidFill>
                <a:latin typeface="DM Serif Display"/>
              </a:rPr>
              <a:t>Retrieve the names of the characters?</a:t>
            </a:r>
          </a:p>
          <a:p>
            <a:pPr marL="661414" indent="-330707" lvl="1">
              <a:lnSpc>
                <a:spcPts val="3676"/>
              </a:lnSpc>
              <a:buFont typeface="Arial"/>
              <a:buChar char="•"/>
            </a:pPr>
            <a:r>
              <a:rPr lang="en-US" sz="3063">
                <a:solidFill>
                  <a:srgbClr val="000000"/>
                </a:solidFill>
                <a:latin typeface="DM Serif Display"/>
              </a:rPr>
              <a:t>Find characters with age greater than 18?</a:t>
            </a:r>
          </a:p>
          <a:p>
            <a:pPr marL="661414" indent="-330707" lvl="1">
              <a:lnSpc>
                <a:spcPts val="3676"/>
              </a:lnSpc>
              <a:buFont typeface="Arial"/>
              <a:buChar char="•"/>
            </a:pPr>
            <a:r>
              <a:rPr lang="en-US" sz="3063">
                <a:solidFill>
                  <a:srgbClr val="000000"/>
                </a:solidFill>
                <a:latin typeface="DM Serif Display"/>
              </a:rPr>
              <a:t>Find events in Season 2?</a:t>
            </a:r>
          </a:p>
          <a:p>
            <a:pPr marL="661414" indent="-330707" lvl="1">
              <a:lnSpc>
                <a:spcPts val="3676"/>
              </a:lnSpc>
              <a:buFont typeface="Arial"/>
              <a:buChar char="•"/>
            </a:pPr>
            <a:r>
              <a:rPr lang="en-US" sz="3063">
                <a:solidFill>
                  <a:srgbClr val="000000"/>
                </a:solidFill>
                <a:latin typeface="DM Serif Display"/>
              </a:rPr>
              <a:t>Get details of the 'Mind</a:t>
            </a:r>
            <a:r>
              <a:rPr lang="en-US" sz="3063">
                <a:solidFill>
                  <a:srgbClr val="000000"/>
                </a:solidFill>
                <a:latin typeface="DM Serif Display"/>
              </a:rPr>
              <a:t> Flayer' monster?</a:t>
            </a:r>
          </a:p>
          <a:p>
            <a:pPr marL="661414" indent="-330707" lvl="1">
              <a:lnSpc>
                <a:spcPts val="3676"/>
              </a:lnSpc>
              <a:buFont typeface="Arial"/>
              <a:buChar char="•"/>
            </a:pPr>
            <a:r>
              <a:rPr lang="en-US" sz="3063">
                <a:solidFill>
                  <a:srgbClr val="000000"/>
                </a:solidFill>
                <a:latin typeface="DM Serif Display"/>
              </a:rPr>
              <a:t>Retrieve characters and their associated events?</a:t>
            </a:r>
          </a:p>
          <a:p>
            <a:pPr marL="661414" indent="-330707" lvl="1">
              <a:lnSpc>
                <a:spcPts val="3676"/>
              </a:lnSpc>
              <a:buFont typeface="Arial"/>
              <a:buChar char="•"/>
            </a:pPr>
            <a:r>
              <a:rPr lang="en-US" sz="3063">
                <a:solidFill>
                  <a:srgbClr val="000000"/>
                </a:solidFill>
                <a:latin typeface="DM Serif Display"/>
              </a:rPr>
              <a:t>Calculate the total number of characters from each hometown?</a:t>
            </a:r>
          </a:p>
          <a:p>
            <a:pPr marL="661414" indent="-330707" lvl="1">
              <a:lnSpc>
                <a:spcPts val="3676"/>
              </a:lnSpc>
              <a:buFont typeface="Arial"/>
              <a:buChar char="•"/>
            </a:pPr>
            <a:r>
              <a:rPr lang="en-US" sz="3063">
                <a:solidFill>
                  <a:srgbClr val="000000"/>
                </a:solidFill>
                <a:latin typeface="DM Serif Display"/>
              </a:rPr>
              <a:t>Retrieve characters who were involved in events in Season 1 or Season 2?</a:t>
            </a:r>
          </a:p>
          <a:p>
            <a:pPr marL="661414" indent="-330707" lvl="1">
              <a:lnSpc>
                <a:spcPts val="3676"/>
              </a:lnSpc>
              <a:buFont typeface="Arial"/>
              <a:buChar char="•"/>
            </a:pPr>
            <a:r>
              <a:rPr lang="en-US" sz="3063">
                <a:solidFill>
                  <a:srgbClr val="000000"/>
                </a:solidFill>
                <a:latin typeface="DM Serif Display"/>
              </a:rPr>
              <a:t>Find the top 3 oldest characters?</a:t>
            </a:r>
          </a:p>
          <a:p>
            <a:pPr marL="661414" indent="-330707" lvl="1">
              <a:lnSpc>
                <a:spcPts val="3676"/>
              </a:lnSpc>
              <a:buFont typeface="Arial"/>
              <a:buChar char="•"/>
            </a:pPr>
            <a:r>
              <a:rPr lang="en-US" sz="3063">
                <a:solidFill>
                  <a:srgbClr val="000000"/>
                </a:solidFill>
                <a:latin typeface="DM Serif Display"/>
              </a:rPr>
              <a:t>Find the average age of characters in Hawkins?</a:t>
            </a:r>
          </a:p>
          <a:p>
            <a:pPr marL="661414" indent="-330707" lvl="1">
              <a:lnSpc>
                <a:spcPts val="3676"/>
              </a:lnSpc>
              <a:buFont typeface="Arial"/>
              <a:buChar char="•"/>
            </a:pPr>
            <a:r>
              <a:rPr lang="en-US" sz="3063">
                <a:solidFill>
                  <a:srgbClr val="000000"/>
                </a:solidFill>
                <a:latin typeface="DM Serif Display"/>
              </a:rPr>
              <a:t>Rank characters by age in descending order?</a:t>
            </a:r>
          </a:p>
          <a:p>
            <a:pPr marL="0" indent="0" lvl="0">
              <a:lnSpc>
                <a:spcPts val="3676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85757" y="1693515"/>
            <a:ext cx="9460284" cy="1190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DM Serif Display"/>
              </a:rPr>
              <a:t>In this Challenge, We have to find out following Questions?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419395" y="3027019"/>
            <a:ext cx="3626485" cy="5143471"/>
          </a:xfrm>
          <a:custGeom>
            <a:avLst/>
            <a:gdLst/>
            <a:ahLst/>
            <a:cxnLst/>
            <a:rect r="r" b="b" t="t" l="l"/>
            <a:pathLst>
              <a:path h="5143471" w="3626485">
                <a:moveTo>
                  <a:pt x="0" y="0"/>
                </a:moveTo>
                <a:lnTo>
                  <a:pt x="3626484" y="0"/>
                </a:lnTo>
                <a:lnTo>
                  <a:pt x="3626484" y="5143472"/>
                </a:lnTo>
                <a:lnTo>
                  <a:pt x="0" y="51434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1060" t="-162332" r="-674496" b="-10060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0498" y="419127"/>
            <a:ext cx="16608802" cy="1209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u="sng">
                <a:solidFill>
                  <a:srgbClr val="100E14"/>
                </a:solidFill>
                <a:latin typeface="DM Serif Display"/>
              </a:rPr>
              <a:t>Retrieve the names of the characters?</a:t>
            </a:r>
          </a:p>
          <a:p>
            <a:pPr algn="ctr" marL="0" indent="0" lvl="0">
              <a:lnSpc>
                <a:spcPts val="350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2559" y="8517127"/>
            <a:ext cx="13262882" cy="780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00E14"/>
                </a:solidFill>
                <a:latin typeface="DM Serif Display"/>
              </a:rPr>
              <a:t>Prepared by </a:t>
            </a:r>
          </a:p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00E14"/>
                </a:solidFill>
                <a:latin typeface="DM Serif Display"/>
              </a:rPr>
              <a:t>Dhananjay Nimje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457741"/>
            <a:ext cx="6844980" cy="1586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SELECT C.name AS Character_Name FROM characters C;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19395" y="2179321"/>
            <a:ext cx="3626485" cy="457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100E14"/>
                </a:solidFill>
                <a:latin typeface="DM Serif Display"/>
              </a:rPr>
              <a:t>OUTPUT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19861" y="3220203"/>
            <a:ext cx="4825552" cy="3298549"/>
          </a:xfrm>
          <a:custGeom>
            <a:avLst/>
            <a:gdLst/>
            <a:ahLst/>
            <a:cxnLst/>
            <a:rect r="r" b="b" t="t" l="l"/>
            <a:pathLst>
              <a:path h="3298549" w="4825552">
                <a:moveTo>
                  <a:pt x="0" y="0"/>
                </a:moveTo>
                <a:lnTo>
                  <a:pt x="4825552" y="0"/>
                </a:lnTo>
                <a:lnTo>
                  <a:pt x="4825552" y="3298549"/>
                </a:lnTo>
                <a:lnTo>
                  <a:pt x="0" y="32985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3242" t="-344413" r="-679246" b="-31433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0498" y="419127"/>
            <a:ext cx="16608802" cy="1209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u="sng">
                <a:solidFill>
                  <a:srgbClr val="100E14"/>
                </a:solidFill>
                <a:latin typeface="DM Serif Display"/>
              </a:rPr>
              <a:t>Find characters with age greater than 18?</a:t>
            </a:r>
          </a:p>
          <a:p>
            <a:pPr algn="ctr" marL="0" indent="0" lvl="0">
              <a:lnSpc>
                <a:spcPts val="350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2559" y="8517127"/>
            <a:ext cx="13262882" cy="780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00E14"/>
                </a:solidFill>
                <a:latin typeface="DM Serif Display"/>
              </a:rPr>
              <a:t>Prepared by </a:t>
            </a:r>
          </a:p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00E14"/>
                </a:solidFill>
                <a:latin typeface="DM Serif Display"/>
              </a:rPr>
              <a:t>Dhananjay Nimje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340563"/>
            <a:ext cx="6844980" cy="1057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SELECT name FROM characters WHERE age &gt; 18;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19395" y="2179321"/>
            <a:ext cx="3626485" cy="457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100E14"/>
                </a:solidFill>
                <a:latin typeface="DM Serif Display"/>
              </a:rPr>
              <a:t>OUTPUT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44398" y="3674751"/>
            <a:ext cx="5978990" cy="2389452"/>
          </a:xfrm>
          <a:custGeom>
            <a:avLst/>
            <a:gdLst/>
            <a:ahLst/>
            <a:cxnLst/>
            <a:rect r="r" b="b" t="t" l="l"/>
            <a:pathLst>
              <a:path h="2389452" w="5978990">
                <a:moveTo>
                  <a:pt x="0" y="0"/>
                </a:moveTo>
                <a:lnTo>
                  <a:pt x="5978990" y="0"/>
                </a:lnTo>
                <a:lnTo>
                  <a:pt x="5978990" y="2389452"/>
                </a:lnTo>
                <a:lnTo>
                  <a:pt x="0" y="23894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5913" t="-406569" r="-433067" b="-392364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0498" y="419127"/>
            <a:ext cx="16608802" cy="1209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u="sng">
                <a:solidFill>
                  <a:srgbClr val="100E14"/>
                </a:solidFill>
                <a:latin typeface="DM Serif Display"/>
              </a:rPr>
              <a:t>Find events in Season 2?</a:t>
            </a:r>
          </a:p>
          <a:p>
            <a:pPr algn="ctr" marL="0" indent="0" lvl="0">
              <a:lnSpc>
                <a:spcPts val="350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2559" y="8517127"/>
            <a:ext cx="13262882" cy="780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00E14"/>
                </a:solidFill>
                <a:latin typeface="DM Serif Display"/>
              </a:rPr>
              <a:t>Prepared by </a:t>
            </a:r>
          </a:p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00E14"/>
                </a:solidFill>
                <a:latin typeface="DM Serif Display"/>
              </a:rPr>
              <a:t>Dhananjay Nimje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340563"/>
            <a:ext cx="6844980" cy="1057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SELECT event_name FROM events WHERE season = 2;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19395" y="2179321"/>
            <a:ext cx="3626485" cy="457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100E14"/>
                </a:solidFill>
                <a:latin typeface="DM Serif Display"/>
              </a:rPr>
              <a:t>OUTPUT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210561" y="4340563"/>
            <a:ext cx="10077439" cy="891321"/>
          </a:xfrm>
          <a:custGeom>
            <a:avLst/>
            <a:gdLst/>
            <a:ahLst/>
            <a:cxnLst/>
            <a:rect r="r" b="b" t="t" l="l"/>
            <a:pathLst>
              <a:path h="891321" w="10077439">
                <a:moveTo>
                  <a:pt x="0" y="0"/>
                </a:moveTo>
                <a:lnTo>
                  <a:pt x="10077439" y="0"/>
                </a:lnTo>
                <a:lnTo>
                  <a:pt x="10077439" y="891321"/>
                </a:lnTo>
                <a:lnTo>
                  <a:pt x="0" y="8913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1950" t="-820363" r="-141950" b="-88429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0498" y="419127"/>
            <a:ext cx="16608802" cy="1209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u="sng">
                <a:solidFill>
                  <a:srgbClr val="100E14"/>
                </a:solidFill>
                <a:latin typeface="DM Serif Display"/>
              </a:rPr>
              <a:t>Get details of the 'Mind Flayer' monster?</a:t>
            </a:r>
          </a:p>
          <a:p>
            <a:pPr algn="ctr" marL="0" indent="0" lvl="0">
              <a:lnSpc>
                <a:spcPts val="350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2559" y="8517127"/>
            <a:ext cx="13262882" cy="780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00E14"/>
                </a:solidFill>
                <a:latin typeface="DM Serif Display"/>
              </a:rPr>
              <a:t>Prepared by </a:t>
            </a:r>
          </a:p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00E14"/>
                </a:solidFill>
                <a:latin typeface="DM Serif Display"/>
              </a:rPr>
              <a:t>Dhananjay Nimje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498" y="4340563"/>
            <a:ext cx="6844980" cy="1057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SELECT * FROM monsters </a:t>
            </a:r>
          </a:p>
          <a:p>
            <a:pPr algn="ctr" marL="0" indent="0" lvl="0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WHERE name = 'Mind Flayer';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19395" y="2179321"/>
            <a:ext cx="3626485" cy="457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100E14"/>
                </a:solidFill>
                <a:latin typeface="DM Serif Display"/>
              </a:rPr>
              <a:t>OUTPUT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61518" y="2791865"/>
            <a:ext cx="4913924" cy="5772887"/>
          </a:xfrm>
          <a:custGeom>
            <a:avLst/>
            <a:gdLst/>
            <a:ahLst/>
            <a:cxnLst/>
            <a:rect r="r" b="b" t="t" l="l"/>
            <a:pathLst>
              <a:path h="5772887" w="4913924">
                <a:moveTo>
                  <a:pt x="0" y="0"/>
                </a:moveTo>
                <a:lnTo>
                  <a:pt x="4913923" y="0"/>
                </a:lnTo>
                <a:lnTo>
                  <a:pt x="4913923" y="5772887"/>
                </a:lnTo>
                <a:lnTo>
                  <a:pt x="0" y="57728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3326" t="-78996" r="-263131" b="-2509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0498" y="419127"/>
            <a:ext cx="16608802" cy="1209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u="sng">
                <a:solidFill>
                  <a:srgbClr val="100E14"/>
                </a:solidFill>
                <a:latin typeface="DM Serif Display"/>
              </a:rPr>
              <a:t>Retrieve characters and their associated events?</a:t>
            </a:r>
          </a:p>
          <a:p>
            <a:pPr algn="ctr" marL="0" indent="0" lvl="0">
              <a:lnSpc>
                <a:spcPts val="350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2559" y="8517127"/>
            <a:ext cx="13262882" cy="780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00E14"/>
                </a:solidFill>
                <a:latin typeface="DM Serif Display"/>
              </a:rPr>
              <a:t>Prepared by </a:t>
            </a:r>
          </a:p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00E14"/>
                </a:solidFill>
                <a:latin typeface="DM Serif Display"/>
              </a:rPr>
              <a:t>Dhananjay Nimje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498" y="2812199"/>
            <a:ext cx="6844980" cy="4114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FFDE59"/>
                </a:solidFill>
                <a:latin typeface="DM Serif Display"/>
              </a:rPr>
              <a:t>SELECT C.name AS Character_Name, E.event_name AS Events </a:t>
            </a:r>
          </a:p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FFDE59"/>
                </a:solidFill>
                <a:latin typeface="DM Serif Display"/>
              </a:rPr>
              <a:t>FROM characters AS C</a:t>
            </a:r>
          </a:p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FFDE59"/>
                </a:solidFill>
                <a:latin typeface="DM Serif Display"/>
              </a:rPr>
              <a:t>JOIN relationships AS R ON C.character_id = R.character1_id OR C.character_id = R.character2_id</a:t>
            </a:r>
          </a:p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FFDE59"/>
                </a:solidFill>
                <a:latin typeface="DM Serif Display"/>
              </a:rPr>
              <a:t>JOIN events AS E ON E.event_id = R.character1_id OR E.event_id = R.character2_id;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19395" y="2179321"/>
            <a:ext cx="3626485" cy="457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100E14"/>
                </a:solidFill>
                <a:latin typeface="DM Serif Display"/>
              </a:rPr>
              <a:t>OUTPUT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67786" y="4116850"/>
            <a:ext cx="5929702" cy="1724137"/>
          </a:xfrm>
          <a:custGeom>
            <a:avLst/>
            <a:gdLst/>
            <a:ahLst/>
            <a:cxnLst/>
            <a:rect r="r" b="b" t="t" l="l"/>
            <a:pathLst>
              <a:path h="1724137" w="5929702">
                <a:moveTo>
                  <a:pt x="0" y="0"/>
                </a:moveTo>
                <a:lnTo>
                  <a:pt x="5929702" y="0"/>
                </a:lnTo>
                <a:lnTo>
                  <a:pt x="5929702" y="1724137"/>
                </a:lnTo>
                <a:lnTo>
                  <a:pt x="0" y="17241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4797" t="-929337" r="-553787" b="-47615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0498" y="436287"/>
            <a:ext cx="16608802" cy="1971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u="sng">
                <a:solidFill>
                  <a:srgbClr val="100E14"/>
                </a:solidFill>
                <a:latin typeface="DM Serif Display"/>
              </a:rPr>
              <a:t>Calculate the total number of characters from each hometown?</a:t>
            </a:r>
          </a:p>
          <a:p>
            <a:pPr algn="ctr" marL="0" indent="0" lvl="0">
              <a:lnSpc>
                <a:spcPts val="350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2559" y="8517127"/>
            <a:ext cx="13262882" cy="780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00E14"/>
                </a:solidFill>
                <a:latin typeface="DM Serif Display"/>
              </a:rPr>
              <a:t>Prepared by </a:t>
            </a:r>
          </a:p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00E14"/>
                </a:solidFill>
                <a:latin typeface="DM Serif Display"/>
              </a:rPr>
              <a:t>Dhananjay Nimje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498" y="3821727"/>
            <a:ext cx="6844980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SELECT hometown, COUNT(character_id) AS Total  FROM characters</a:t>
            </a:r>
          </a:p>
          <a:p>
            <a:pPr algn="ctr" marL="0" indent="0" lvl="0">
              <a:lnSpc>
                <a:spcPts val="4164"/>
              </a:lnSpc>
            </a:pPr>
            <a:r>
              <a:rPr lang="en-US" sz="3470">
                <a:solidFill>
                  <a:srgbClr val="FFDE59"/>
                </a:solidFill>
                <a:latin typeface="DM Serif Display"/>
              </a:rPr>
              <a:t>GROUP BY hometown;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19395" y="2179321"/>
            <a:ext cx="3626485" cy="457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100E14"/>
                </a:solidFill>
                <a:latin typeface="DM Serif Display"/>
              </a:rPr>
              <a:t>OUTPUT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599468" y="2740752"/>
            <a:ext cx="3266339" cy="5824000"/>
          </a:xfrm>
          <a:custGeom>
            <a:avLst/>
            <a:gdLst/>
            <a:ahLst/>
            <a:cxnLst/>
            <a:rect r="r" b="b" t="t" l="l"/>
            <a:pathLst>
              <a:path h="5824000" w="3266339">
                <a:moveTo>
                  <a:pt x="0" y="0"/>
                </a:moveTo>
                <a:lnTo>
                  <a:pt x="3266339" y="0"/>
                </a:lnTo>
                <a:lnTo>
                  <a:pt x="3266339" y="5824000"/>
                </a:lnTo>
                <a:lnTo>
                  <a:pt x="0" y="5824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2847" t="-80939" r="-459497" b="-2791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0498" y="436287"/>
            <a:ext cx="16608802" cy="1971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u="sng">
                <a:solidFill>
                  <a:srgbClr val="100E14"/>
                </a:solidFill>
                <a:latin typeface="DM Serif Display"/>
              </a:rPr>
              <a:t>Retrieve characters who were involved in events in Season 1 or Season 2?</a:t>
            </a:r>
          </a:p>
          <a:p>
            <a:pPr algn="ctr" marL="0" indent="0" lvl="0">
              <a:lnSpc>
                <a:spcPts val="350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2559" y="8517127"/>
            <a:ext cx="13262882" cy="780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00E14"/>
                </a:solidFill>
                <a:latin typeface="DM Serif Display"/>
              </a:rPr>
              <a:t>Prepared by </a:t>
            </a:r>
          </a:p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00E14"/>
                </a:solidFill>
                <a:latin typeface="DM Serif Display"/>
              </a:rPr>
              <a:t>Dhananjay Nimje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498" y="2583613"/>
            <a:ext cx="6844980" cy="4571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FFDE59"/>
                </a:solidFill>
                <a:latin typeface="DM Serif Display"/>
              </a:rPr>
              <a:t>SELECT C.name AS Character_Name, E.season AS seasons </a:t>
            </a:r>
          </a:p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FFDE59"/>
                </a:solidFill>
                <a:latin typeface="DM Serif Display"/>
              </a:rPr>
              <a:t>FROM characters AS C</a:t>
            </a:r>
          </a:p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FFDE59"/>
                </a:solidFill>
                <a:latin typeface="DM Serif Display"/>
              </a:rPr>
              <a:t>JOIN relationships AS R ON C.character_id = R.character1_id OR C.character_id = R.character2_id</a:t>
            </a:r>
          </a:p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FFDE59"/>
                </a:solidFill>
                <a:latin typeface="DM Serif Display"/>
              </a:rPr>
              <a:t>JOIN events AS E ON E.event_id = R.character1_id OR E.event_id = R.character2_id WHERE E.season = 1 OR E.season = 2;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19395" y="2179321"/>
            <a:ext cx="3626485" cy="457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0"/>
              </a:lnSpc>
            </a:pPr>
            <a:r>
              <a:rPr lang="en-US" sz="3000">
                <a:solidFill>
                  <a:srgbClr val="100E14"/>
                </a:solidFill>
                <a:latin typeface="DM Serif Display"/>
              </a:rPr>
              <a:t>OUTPUT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DAF5YBv8na0</dc:identifier>
  <dcterms:modified xsi:type="dcterms:W3CDTF">2011-08-01T06:04:30Z</dcterms:modified>
  <cp:revision>1</cp:revision>
  <dc:title>STRANGER THINGS</dc:title>
</cp:coreProperties>
</file>

<file path=docProps/thumbnail.jpeg>
</file>